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9" r:id="rId2"/>
    <p:sldId id="271" r:id="rId3"/>
    <p:sldId id="281" r:id="rId4"/>
    <p:sldId id="282" r:id="rId5"/>
    <p:sldId id="285" r:id="rId6"/>
    <p:sldId id="289" r:id="rId7"/>
    <p:sldId id="290" r:id="rId8"/>
    <p:sldId id="312" r:id="rId9"/>
    <p:sldId id="31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 autoAdjust="0"/>
    <p:restoredTop sz="94671" autoAdjust="0"/>
  </p:normalViewPr>
  <p:slideViewPr>
    <p:cSldViewPr snapToGrid="0" snapToObjects="1">
      <p:cViewPr>
        <p:scale>
          <a:sx n="77" d="100"/>
          <a:sy n="77" d="100"/>
        </p:scale>
        <p:origin x="-3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F0FA6-DD01-074D-9B83-F351BC58F83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44979-84E1-504C-B1EE-E22D39373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1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19200" y="4724400"/>
            <a:ext cx="3581400" cy="381000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000" b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Boundless Lecture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726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 userDrawn="1"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8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5627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4572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600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_continu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33400"/>
            <a:ext cx="8686800" cy="58674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957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_platfo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410200" cy="5635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19800" y="1219200"/>
            <a:ext cx="2819400" cy="5029200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>
                <a:solidFill>
                  <a:schemeClr val="tx2"/>
                </a:solidFill>
              </a:defRPr>
            </a:lvl1pPr>
            <a:lvl2pPr marL="0" indent="0" algn="l">
              <a:lnSpc>
                <a:spcPct val="110000"/>
              </a:lnSpc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68375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029200"/>
            <a:ext cx="8686800" cy="1295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 typeface="Arial"/>
              <a:buNone/>
              <a:defRPr sz="1400" baseline="0">
                <a:solidFill>
                  <a:srgbClr val="00000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9242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_boundl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29000" y="990600"/>
            <a:ext cx="5410200" cy="5410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defRPr sz="1000">
                <a:solidFill>
                  <a:srgbClr val="808080"/>
                </a:solidFill>
              </a:defRPr>
            </a:lvl1pPr>
            <a:lvl2pPr marL="0" indent="0">
              <a:buNone/>
              <a:defRPr sz="1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74638"/>
            <a:ext cx="5410200" cy="7159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812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231005" y="1477846"/>
            <a:ext cx="5664901" cy="4770554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2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4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CONCEPTITLE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715962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1888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496061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question_answ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172640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4572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6001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4572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6001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endix_keyter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457200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066800"/>
            <a:ext cx="8686800" cy="5181600"/>
          </a:xfrm>
          <a:prstGeom prst="rect">
            <a:avLst/>
          </a:prstGeom>
        </p:spPr>
        <p:txBody>
          <a:bodyPr vert="horz" lIns="0" tIns="0" rIns="0" bIns="0"/>
          <a:lstStyle>
            <a:lvl1pPr marL="114300" indent="-114300">
              <a:buFont typeface="Arial"/>
              <a:buChar char="•"/>
              <a:defRPr sz="10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860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1" y="1371600"/>
            <a:ext cx="5714999" cy="4800600"/>
          </a:xfrm>
          <a:prstGeom prst="rect">
            <a:avLst/>
          </a:prstGeom>
        </p:spPr>
        <p:txBody>
          <a:bodyPr vert="horz" lIns="0" tIns="0" rIns="0" bIns="0"/>
          <a:lstStyle>
            <a:lvl1pPr marL="0" indent="114300">
              <a:lnSpc>
                <a:spcPct val="140000"/>
              </a:lnSpc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  <a:defRPr sz="1000">
                <a:solidFill>
                  <a:schemeClr val="bg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pPr marL="0" indent="114300">
              <a:spcBef>
                <a:spcPts val="400"/>
              </a:spcBef>
              <a:buClr>
                <a:srgbClr val="828282"/>
              </a:buClr>
              <a:buSzPct val="100000"/>
              <a:buFont typeface="Arial" charset="0"/>
              <a:buChar char="•"/>
            </a:pPr>
            <a:r>
              <a:rPr lang="en-US" sz="1200" dirty="0" smtClean="0">
                <a:solidFill>
                  <a:srgbClr val="828282"/>
                </a:solidFill>
                <a:latin typeface="Arial" charset="0"/>
                <a:ea typeface="ＭＳ Ｐゴシック" charset="0"/>
                <a:cs typeface="Arial" charset="0"/>
                <a:sym typeface="Arial" charset="0"/>
              </a:rPr>
              <a:t>KEYCONCEPT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85800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2400" b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6569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+mj-lt"/>
          <a:ea typeface="+mj-ea"/>
          <a:cs typeface="+mj-cs"/>
          <a:sym typeface="Helvetica Neue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FFFFFF"/>
          </a:solidFill>
          <a:latin typeface="Helvetica Neue" charset="0"/>
          <a:ea typeface="ヒラギノ角ゴ ProN W6" charset="0"/>
          <a:cs typeface="ヒラギノ角ゴ ProN W6" charset="0"/>
          <a:sym typeface="Helvetica Neue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127000" indent="-127000" algn="l" rtl="0" eaLnBrk="1" fontAlgn="base" hangingPunct="1">
        <a:spcBef>
          <a:spcPts val="400"/>
        </a:spcBef>
        <a:spcAft>
          <a:spcPct val="0"/>
        </a:spcAft>
        <a:buClr>
          <a:srgbClr val="828282"/>
        </a:buClr>
        <a:buSzPct val="100000"/>
        <a:buFont typeface="Arial" charset="0"/>
        <a:buChar char="•"/>
        <a:defRPr sz="1200">
          <a:solidFill>
            <a:srgbClr val="828282"/>
          </a:solidFill>
          <a:latin typeface="Arial" charset="0"/>
          <a:ea typeface="+mn-ea"/>
          <a:cs typeface="+mn-cs"/>
          <a:sym typeface="Arial" charset="0"/>
        </a:defRPr>
      </a:lvl2pPr>
      <a:lvl3pPr marL="393700" indent="-127000" algn="l" rtl="0" eaLnBrk="1" fontAlgn="base" hangingPunct="1">
        <a:spcBef>
          <a:spcPts val="600"/>
        </a:spcBef>
        <a:spcAft>
          <a:spcPct val="0"/>
        </a:spcAft>
        <a:buClr>
          <a:srgbClr val="828282"/>
        </a:buClr>
        <a:buSzPct val="100000"/>
        <a:buFont typeface="Helvetica Neue" charset="0"/>
        <a:buChar char="-"/>
        <a:defRPr sz="1200">
          <a:solidFill>
            <a:srgbClr val="828282"/>
          </a:solidFill>
          <a:latin typeface="+mn-lt"/>
          <a:ea typeface="+mn-ea"/>
          <a:cs typeface="+mn-cs"/>
          <a:sym typeface="Helvetica Neue" charset="0"/>
        </a:defRPr>
      </a:lvl3pPr>
      <a:lvl4pPr marL="15621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–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4pPr>
      <a:lvl5pPr marL="20193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5pPr>
      <a:lvl6pPr marL="24765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6pPr>
      <a:lvl7pPr marL="29337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7pPr>
      <a:lvl8pPr marL="33909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8pPr>
      <a:lvl9pPr marL="3848100" indent="-228600" algn="l" rtl="0" eaLnBrk="1" fontAlgn="base" hangingPunct="1">
        <a:spcBef>
          <a:spcPts val="500"/>
        </a:spcBef>
        <a:spcAft>
          <a:spcPct val="0"/>
        </a:spcAft>
        <a:buClr>
          <a:srgbClr val="353535"/>
        </a:buClr>
        <a:buSzPct val="100000"/>
        <a:buFont typeface="Arial" charset="0"/>
        <a:buChar char="»"/>
        <a:defRPr sz="2000">
          <a:solidFill>
            <a:schemeClr val="tx1"/>
          </a:solidFill>
          <a:latin typeface="Arial" charset="0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hyperlink" Target="https://www.boundless.com/image/target-market" TargetMode="External"/><Relationship Id="rId4" Type="http://schemas.openxmlformats.org/officeDocument/2006/relationships/hyperlink" Target="https://www.boundless.com/marketing/textbooks/boundless-marketing-textbook/advertising-and-public-relations-13/the-advertising-campaign-88/identify-target-market-436-415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g"/><Relationship Id="rId5" Type="http://schemas.openxmlformats.org/officeDocument/2006/relationships/hyperlink" Target="https://www.boundless.com/image/coca-cola-mural" TargetMode="External"/><Relationship Id="rId4" Type="http://schemas.openxmlformats.org/officeDocument/2006/relationships/hyperlink" Target="https://www.boundless.com/marketing/textbooks/boundless-marketing-textbook/advertising-and-public-relations-13/the-advertising-campaign-88/informative-persuasive-and-reminder-advertising-438-2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hyperlink" Target="https://www.boundless.com/image/the-fcb-grid" TargetMode="External"/><Relationship Id="rId4" Type="http://schemas.openxmlformats.org/officeDocument/2006/relationships/hyperlink" Target="http://en.wikibooks.org/wiki/Advertising/Strategies#GE_Focus_Syste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jpg"/><Relationship Id="rId5" Type="http://schemas.openxmlformats.org/officeDocument/2006/relationships/hyperlink" Target="https://www.boundless.com/image/the-creative-process" TargetMode="External"/><Relationship Id="rId4" Type="http://schemas.openxmlformats.org/officeDocument/2006/relationships/hyperlink" Target="http://www.flickr.com/photos/samanthabell/684029555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7.png"/><Relationship Id="rId5" Type="http://schemas.openxmlformats.org/officeDocument/2006/relationships/hyperlink" Target="https://www.boundless.com/image/the-harris-grid" TargetMode="External"/><Relationship Id="rId4" Type="http://schemas.openxmlformats.org/officeDocument/2006/relationships/hyperlink" Target="http://en.wikibooks.org/wiki/Advertising/Strategies#GE_Focus_Syste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u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.jpg"/><Relationship Id="rId5" Type="http://schemas.openxmlformats.org/officeDocument/2006/relationships/hyperlink" Target="https://www.boundless.com/image/coca-cola-mural" TargetMode="External"/><Relationship Id="rId4" Type="http://schemas.openxmlformats.org/officeDocument/2006/relationships/hyperlink" Target="http://www.flickr.com/photos/kb35/349761636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3.jpg"/><Relationship Id="rId5" Type="http://schemas.openxmlformats.org/officeDocument/2006/relationships/hyperlink" Target="https://www.boundless.com/image/target-market" TargetMode="External"/><Relationship Id="rId4" Type="http://schemas.openxmlformats.org/officeDocument/2006/relationships/hyperlink" Target="http://www.flickr.com/photos/fogfish/4404265071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undle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0.xml"/><Relationship Id="rId5" Type="http://schemas.openxmlformats.org/officeDocument/2006/relationships/hyperlink" Target="http://www.boundless.com/" TargetMode="External"/><Relationship Id="rId4" Type="http://schemas.openxmlformats.org/officeDocument/2006/relationships/hyperlink" Target="http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1" y="1371600"/>
            <a:ext cx="5638799" cy="4876800"/>
          </a:xfrm>
        </p:spPr>
        <p:txBody>
          <a:bodyPr/>
          <a:lstStyle/>
          <a:p>
            <a:pPr marL="115888" indent="-115888"/>
            <a:r>
              <a:rPr lang="en-US" sz="1200" dirty="0" smtClean="0"/>
              <a:t>Target markets are groups of individuals separated by distinguishable and noticeable characteristics.</a:t>
            </a:r>
          </a:p>
          <a:p>
            <a:pPr marL="115888" indent="-115888"/>
            <a:r>
              <a:rPr lang="en-US" sz="1200" dirty="0" smtClean="0"/>
              <a:t>A company may have identified its target market, but selling its product may entail identifying even smaller, better defined target groups.</a:t>
            </a:r>
          </a:p>
          <a:p>
            <a:pPr marL="115888" indent="-115888"/>
            <a:r>
              <a:rPr lang="en-US" sz="1200" dirty="0" smtClean="0"/>
              <a:t>A target audience and a target market can be formed of people of a certain age group, gender, or marital status.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Target Market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6616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4"/>
              </a:rPr>
              <a:t>www.boundless.com/marketing/textbooks/boundless-marketing-textbook/advertising-and-public-relations-13/the-advertising-campaign-88/identify-target-market-436-4153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28600" y="1143000"/>
            <a:ext cx="86947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72200" y="3657600"/>
            <a:ext cx="2743200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000" dirty="0" smtClean="0">
                <a:solidFill>
                  <a:schemeClr val="bg2"/>
                </a:solidFill>
                <a:latin typeface="Arial"/>
                <a:cs typeface="Arial"/>
              </a:rPr>
              <a:t>Target Market</a:t>
            </a:r>
          </a:p>
          <a:p>
            <a:pPr algn="l">
              <a:lnSpc>
                <a:spcPct val="150000"/>
              </a:lnSpc>
            </a:pP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l"/>
            <a:endParaRPr lang="en-US" sz="10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 &gt; The Advertising Campaign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2" name="Picture 1" descr="conceptimage.jpg"/>
          <p:cNvPicPr>
            <a:picLocks noChangeAspect="1"/>
          </p:cNvPicPr>
          <p:nvPr/>
        </p:nvPicPr>
        <p:blipFill>
          <a:blip r:embed="rId6">
            <a:extLst>
              <a:ext uri="{a002ea79f25849b5f0de2517ad61c0ab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6800" y="1447800"/>
            <a:ext cx="2070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28601" y="1371600"/>
            <a:ext cx="5638799" cy="4876800"/>
          </a:xfrm>
        </p:spPr>
        <p:txBody>
          <a:bodyPr/>
          <a:lstStyle/>
          <a:p>
            <a:pPr marL="115888" indent="-115888"/>
            <a:r>
              <a:rPr lang="en-US" sz="1200" dirty="0" smtClean="0"/>
              <a:t>Reminder advertising reinforces previous promotional activity by keeping the name of good, service, person, or cause before the public.</a:t>
            </a:r>
          </a:p>
          <a:p>
            <a:pPr marL="115888" indent="-115888"/>
            <a:r>
              <a:rPr lang="en-US" sz="1200" dirty="0" smtClean="0"/>
              <a:t>Marketers use persuasive advertising to increase the demand for an existing good, service, or organization.</a:t>
            </a:r>
          </a:p>
          <a:p>
            <a:pPr marL="115888" indent="-115888"/>
            <a:r>
              <a:rPr lang="en-US" sz="1200" dirty="0" smtClean="0"/>
              <a:t>Informative advertising is often used when launching a new product or for an updated or relaunched product.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Informative, Persuasive and Reminder Advertising</a:t>
            </a:r>
            <a:endParaRPr lang="en-US" dirty="0"/>
          </a:p>
        </p:txBody>
      </p:sp>
      <p:sp>
        <p:nvSpPr>
          <p:cNvPr id="6" name="Rectangle 2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Rectangle 2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6616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4"/>
              </a:rPr>
              <a:t>www.boundless.com/marketing/textbooks/boundless-marketing-textbook/advertising-and-public-relations-13/the-advertising-campaign-88/informative-persuasive-and-reminder-advertising-438-219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228600" y="1143000"/>
            <a:ext cx="8694737" cy="0"/>
          </a:xfrm>
          <a:prstGeom prst="line">
            <a:avLst/>
          </a:prstGeom>
          <a:noFill/>
          <a:ln w="12700" cap="flat">
            <a:solidFill>
              <a:srgbClr val="B2B2B2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72200" y="3657600"/>
            <a:ext cx="2743200" cy="49244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000" dirty="0" smtClean="0">
                <a:solidFill>
                  <a:schemeClr val="bg2"/>
                </a:solidFill>
                <a:latin typeface="Arial"/>
                <a:cs typeface="Arial"/>
              </a:rPr>
              <a:t>Coca-Cola</a:t>
            </a:r>
          </a:p>
          <a:p>
            <a:pPr algn="l">
              <a:lnSpc>
                <a:spcPct val="150000"/>
              </a:lnSpc>
            </a:pP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l"/>
            <a:endParaRPr lang="en-US" sz="10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8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 &gt; The Advertising Campaign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2" name="Picture 1" descr="conceptimage.jpg"/>
          <p:cNvPicPr>
            <a:picLocks noChangeAspect="1"/>
          </p:cNvPicPr>
          <p:nvPr/>
        </p:nvPicPr>
        <p:blipFill>
          <a:blip r:embed="rId6">
            <a:extLst>
              <a:ext uri="{eb790df9a74cc866d6f6f0cf845ce28b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6800" y="1447800"/>
            <a:ext cx="1552575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8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The FCB Grid</a:t>
            </a:r>
          </a:p>
          <a:p>
            <a:pPr lvl="1"/>
            <a:r>
              <a:rPr lang="en-US" dirty="0" smtClean="0"/>
              <a:t>With this model, messages are categorized by "thinking" and "feeling", "low" and "high".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Wikibooks.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"Advertising/Strategies."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BY-SA 3.0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http://en.wikibooks.org/wiki/Advertising/Strategies#GE_Focus_System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8afae8ff06e736aa95e9759bff922ccd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9212" y="533400"/>
            <a:ext cx="5765575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The Creative Process</a:t>
            </a:r>
          </a:p>
          <a:p>
            <a:pPr lvl="1"/>
            <a:r>
              <a:rPr lang="en-US" dirty="0" smtClean="0"/>
              <a:t>Once all of the relevant facts have been obtained, one can start creating the ad.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Flickr.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"Emerging from the Frankenstein stage of the creative process for a #SocialMedia Strategy presentation :) | Flickr - Photo Sharing!."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http://www.flickr.com/photos/samanthabell/6840295551/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639168d06c58dc2335d811c5b76adbf2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0300" y="533400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The Harris Grid</a:t>
            </a:r>
          </a:p>
          <a:p>
            <a:pPr lvl="1"/>
            <a:r>
              <a:rPr lang="en-US" dirty="0" smtClean="0"/>
              <a:t>The Harris Grid measures a product's level of interest in consumers versus the level of interest in mass media.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Wikibooks.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"Advertising/Strategies."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BY-SA 3.0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http://en.wikibooks.org/wiki/Advertising/Strategies#GE_Focus_System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c0017ca47455e6b7329e57b897cdb3b0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5494" y="533400"/>
            <a:ext cx="5233012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Coca-Cola</a:t>
            </a:r>
          </a:p>
          <a:p>
            <a:pPr lvl="1"/>
            <a:r>
              <a:rPr lang="en-US" dirty="0" smtClean="0"/>
              <a:t>Coca-Cola is an established brand which uses reminder advertising.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Flickr.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"Coca-Cola Mural | Flickr - Photo Sharing!."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http://www.flickr.com/photos/kb35/349761636/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eb790df9a74cc866d6f6f0cf845ce28b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3225" y="533400"/>
            <a:ext cx="325755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5029200"/>
            <a:ext cx="8534400" cy="1295400"/>
          </a:xfrm>
        </p:spPr>
        <p:txBody>
          <a:bodyPr/>
          <a:lstStyle/>
          <a:p>
            <a:r>
              <a:rPr lang="en-US" dirty="0" smtClean="0"/>
              <a:t>Target Market</a:t>
            </a:r>
          </a:p>
          <a:p>
            <a:pPr lvl="1"/>
            <a:r>
              <a:rPr lang="en-US" dirty="0" smtClean="0"/>
              <a:t>A target market is a group of customers that the business has decided to aim its marketing efforts and ultimately its merchandise toward.A well-defined target market is the first element to a marketing strategy.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6" name="Rectangle 8"/>
          <p:cNvSpPr>
            <a:spLocks/>
          </p:cNvSpPr>
          <p:nvPr/>
        </p:nvSpPr>
        <p:spPr bwMode="auto">
          <a:xfrm>
            <a:off x="3962400" y="6477000"/>
            <a:ext cx="51054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7" name="Rectangle 10"/>
          <p:cNvSpPr>
            <a:spLocks/>
          </p:cNvSpPr>
          <p:nvPr/>
        </p:nvSpPr>
        <p:spPr bwMode="auto">
          <a:xfrm>
            <a:off x="1676400" y="6629400"/>
            <a:ext cx="7391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i="1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Flickr.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"Target Marketing | Flickr - Photo Sharing!."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CC BY-SA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http://www.flickr.com/photos/fogfish/4404265071/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u="sng" dirty="0" smtClean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  <a:sym typeface="Helvetica Neue" charset="0"/>
                <a:hlinkClick r:id="rId5"/>
              </a:rPr>
              <a:t>View on Boundless.com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pic>
        <p:nvPicPr>
          <p:cNvPr id="8" name="Picture 7" descr="appendiximage.jpg"/>
          <p:cNvPicPr>
            <a:picLocks noChangeAspect="1"/>
          </p:cNvPicPr>
          <p:nvPr/>
        </p:nvPicPr>
        <p:blipFill>
          <a:blip r:embed="rId6">
            <a:extLst>
              <a:ext uri="{a002ea79f25849b5f0de2517ad61c0ab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0300" y="533400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298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9300" y="6527800"/>
            <a:ext cx="62547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3962400" y="6578600"/>
            <a:ext cx="43180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err="1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www.boundless.com</a:t>
            </a:r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161104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Advertising is considered effective when it communicates that the product is _________.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Priced low enough to sell.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Available in many different retail outlets.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Will appeal to a certain target market.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D) Different and better than the competition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89470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0" y="6815"/>
            <a:ext cx="9144000" cy="317500"/>
          </a:xfrm>
          <a:prstGeom prst="rect">
            <a:avLst/>
          </a:pr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>
                <a:solidFill>
                  <a:srgbClr val="D7D7D7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46413" y="11113"/>
            <a:ext cx="3049587" cy="0"/>
          </a:xfrm>
          <a:prstGeom prst="line">
            <a:avLst/>
          </a:prstGeom>
          <a:noFill/>
          <a:ln w="38100">
            <a:solidFill>
              <a:srgbClr val="228CB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0" y="11113"/>
            <a:ext cx="3048000" cy="0"/>
          </a:xfrm>
          <a:prstGeom prst="line">
            <a:avLst/>
          </a:prstGeom>
          <a:noFill/>
          <a:ln w="38100">
            <a:solidFill>
              <a:srgbClr val="FDB62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094413" y="11113"/>
            <a:ext cx="3049587" cy="0"/>
          </a:xfrm>
          <a:prstGeom prst="line">
            <a:avLst/>
          </a:prstGeom>
          <a:noFill/>
          <a:ln w="38100">
            <a:solidFill>
              <a:srgbClr val="7BBB4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0" y="6400800"/>
            <a:ext cx="9144000" cy="469900"/>
          </a:xfrm>
          <a:prstGeom prst="rect">
            <a:avLst/>
          </a:prstGeom>
          <a:solidFill>
            <a:srgbClr val="F6F6F6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D7D7D7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538913"/>
            <a:ext cx="1422400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/>
          <p:cNvSpPr>
            <a:spLocks/>
          </p:cNvSpPr>
          <p:nvPr/>
        </p:nvSpPr>
        <p:spPr bwMode="auto">
          <a:xfrm>
            <a:off x="1905000" y="6477000"/>
            <a:ext cx="7137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/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Free to share, print, make copies and changes. Get yours at </a:t>
            </a:r>
            <a:r>
              <a:rPr lang="en-US" sz="800" dirty="0" smtClean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3"/>
              </a:rPr>
              <a:t>www.boundless.com</a:t>
            </a:r>
            <a:endParaRPr lang="en-US" sz="800" dirty="0" smtClean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  <a:p>
            <a:pPr algn="r"/>
            <a:r>
              <a:rPr lang="en-US" sz="800" i="1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Boundless - LO.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"Boundless."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4"/>
              </a:rPr>
              <a:t>CC BY-SA 3.0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</a:rPr>
              <a:t> </a:t>
            </a:r>
            <a:r>
              <a:rPr lang="en-US" sz="800" dirty="0">
                <a:solidFill>
                  <a:srgbClr val="828282"/>
                </a:solidFill>
                <a:latin typeface="Arial" charset="0"/>
                <a:ea typeface="ＭＳ Ｐゴシック" charset="0"/>
                <a:sym typeface="Helvetica Neue" charset="0"/>
                <a:hlinkClick r:id="rId5"/>
              </a:rPr>
              <a:t>http://www.boundless.com/</a:t>
            </a:r>
            <a:endParaRPr lang="en-US" sz="800" u="sng" dirty="0">
              <a:solidFill>
                <a:srgbClr val="FFFFFF"/>
              </a:solidFill>
              <a:latin typeface="Arial"/>
              <a:ea typeface="ＭＳ Ｐゴシック" charset="0"/>
              <a:cs typeface="Arial"/>
              <a:sym typeface="Helvetica Neue" charset="0"/>
            </a:endParaRPr>
          </a:p>
          <a:p>
            <a:pPr algn="r"/>
            <a:endParaRPr lang="en-US" sz="800" dirty="0">
              <a:solidFill>
                <a:srgbClr val="828282"/>
              </a:solidFill>
              <a:latin typeface="Arial" charset="0"/>
              <a:ea typeface="ＭＳ Ｐゴシック" charset="0"/>
              <a:sym typeface="Helvetica Neue" charset="0"/>
            </a:endParaRPr>
          </a:p>
        </p:txBody>
      </p:sp>
      <p:sp>
        <p:nvSpPr>
          <p:cNvPr id="13" name="Rectangle 11"/>
          <p:cNvSpPr>
            <a:spLocks/>
          </p:cNvSpPr>
          <p:nvPr/>
        </p:nvSpPr>
        <p:spPr bwMode="auto">
          <a:xfrm>
            <a:off x="190500" y="83015"/>
            <a:ext cx="8801100" cy="14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l"/>
            <a:r>
              <a:rPr lang="en-US" sz="1000" dirty="0" smtClean="0">
                <a:solidFill>
                  <a:srgbClr val="828282"/>
                </a:solidFill>
                <a:latin typeface="Helvetica Neue Light" charset="0"/>
                <a:ea typeface="ＭＳ Ｐゴシック" charset="0"/>
                <a:cs typeface="Helvetica Neue Light" charset="0"/>
                <a:sym typeface="Helvetica Neue Light" charset="0"/>
              </a:rPr>
              <a:t>Advertising and Public Relations</a:t>
            </a:r>
            <a:endParaRPr lang="en-US" sz="1000" dirty="0">
              <a:solidFill>
                <a:srgbClr val="828282"/>
              </a:solidFill>
              <a:latin typeface="Helvetica Neue Light" charset="0"/>
              <a:ea typeface="ＭＳ Ｐゴシック" charset="0"/>
              <a:cs typeface="Helvetica Neue Light" charset="0"/>
              <a:sym typeface="Helvetica Neue Light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021968"/>
              </p:ext>
            </p:extLst>
          </p:nvPr>
        </p:nvGraphicFramePr>
        <p:xfrm>
          <a:off x="762000" y="685800"/>
          <a:ext cx="7620000" cy="467563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7620000"/>
              </a:tblGrid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sym typeface="Helvetica Neue" charset="0"/>
                        </a:rPr>
                        <a:t>Advertising is considered effective when it communicates that the product is _________.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ヒラギノ角ゴ ProN W3" charset="0"/>
                        <a:cs typeface="Arial"/>
                        <a:sym typeface="Helvetica Neue" charset="0"/>
                      </a:endParaRP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A) Priced low enough to sell.</a:t>
                      </a:r>
                    </a:p>
                  </a:txBody>
                  <a:tcPr anchor="ctr"/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B) Available in many different retail outlets.</a:t>
                      </a:r>
                    </a:p>
                  </a:txBody>
                  <a:tcPr anchor="ctr">
                    <a:noFill/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sym typeface="Helvetica Neue" charset="0"/>
                        </a:rPr>
                        <a:t>C) Will appeal to a certain target market.</a:t>
                      </a:r>
                    </a:p>
                  </a:txBody>
                  <a:tcPr anchor="ctr">
                    <a:noFill/>
                  </a:tcPr>
                </a:tc>
              </a:tr>
              <a:tr h="93512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sym typeface="Helvetica Neue" charset="0"/>
                        </a:rPr>
                        <a:t>D) Different and better than the competition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1995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oundless_Theme">
  <a:themeElements>
    <a:clrScheme name="Boundless">
      <a:dk1>
        <a:srgbClr val="FFFFFF"/>
      </a:dk1>
      <a:lt1>
        <a:srgbClr val="FFFFFF"/>
      </a:lt1>
      <a:dk2>
        <a:srgbClr val="000000"/>
      </a:dk2>
      <a:lt2>
        <a:srgbClr val="808080"/>
      </a:lt2>
      <a:accent1>
        <a:srgbClr val="2E2E2E"/>
      </a:accent1>
      <a:accent2>
        <a:srgbClr val="7BBB45"/>
      </a:accent2>
      <a:accent3>
        <a:srgbClr val="353535"/>
      </a:accent3>
      <a:accent4>
        <a:srgbClr val="2C2C2C"/>
      </a:accent4>
      <a:accent5>
        <a:srgbClr val="ADADAD"/>
      </a:accent5>
      <a:accent6>
        <a:srgbClr val="FEB720"/>
      </a:accent6>
      <a:hlink>
        <a:srgbClr val="228DBC"/>
      </a:hlink>
      <a:folHlink>
        <a:srgbClr val="228DB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Chapter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645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Boundless_Theme</vt:lpstr>
      <vt:lpstr>Identify Target Market</vt:lpstr>
      <vt:lpstr>Informative, Persuasive and Reminder Advertising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Boundless Study Slides</dc:title>
  <dc:creator>Boundless</dc:creator>
  <cp:lastModifiedBy>Trull, Heather</cp:lastModifiedBy>
  <cp:revision>4</cp:revision>
  <dcterms:created xsi:type="dcterms:W3CDTF">2013-10-07T14:37:03Z</dcterms:created>
  <dcterms:modified xsi:type="dcterms:W3CDTF">2015-04-21T14:36:42Z</dcterms:modified>
</cp:coreProperties>
</file>