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25"/>
  </p:notesMasterIdLst>
  <p:sldIdLst>
    <p:sldId id="256" r:id="rId4"/>
    <p:sldId id="261" r:id="rId5"/>
    <p:sldId id="268" r:id="rId6"/>
    <p:sldId id="269" r:id="rId7"/>
    <p:sldId id="270" r:id="rId8"/>
    <p:sldId id="275" r:id="rId9"/>
    <p:sldId id="271" r:id="rId10"/>
    <p:sldId id="257" r:id="rId11"/>
    <p:sldId id="266" r:id="rId12"/>
    <p:sldId id="265" r:id="rId13"/>
    <p:sldId id="272" r:id="rId14"/>
    <p:sldId id="258" r:id="rId15"/>
    <p:sldId id="267" r:id="rId16"/>
    <p:sldId id="273" r:id="rId17"/>
    <p:sldId id="259" r:id="rId18"/>
    <p:sldId id="274" r:id="rId19"/>
    <p:sldId id="260" r:id="rId20"/>
    <p:sldId id="276" r:id="rId21"/>
    <p:sldId id="277" r:id="rId22"/>
    <p:sldId id="263" r:id="rId23"/>
    <p:sldId id="26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702DB9-8223-4848-9C38-C8D0BCAE5BA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D72AA-FA19-413C-B139-76BE4DFB0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It’s not always about reading difficult texts, but also about reading seemingly simpler texts in more complex ways.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DD879-73E2-46BF-A50B-B38ECEE8E9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BF32B-F3F5-4A06-98E0-46F8C36E2682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9C8DF0-37F8-4C5A-962B-CE2FAF9056B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72BC-33BA-4AD4-93D4-AF8A59F2C772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1431-320C-430E-A4FB-6A685F9A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31D-8315-4DF0-AF4F-5F35F3E458FB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3B57-0A3D-4A29-8F54-4101828D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7FB-5399-4058-B16D-887AD76FC0AC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6540-ED49-4EBB-8F02-C5176B42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DB464B-24A9-458A-BFBC-A311B67B7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0D51C4-FBD0-47D6-95A3-8D9D67FE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3F1D02-EA5F-4A23-A9EA-386705247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03F34-595B-47BC-82A8-089D770D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2FC89B-6FA3-40EC-99C9-50B9ECD04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6F8EED-4A60-431C-AE0E-52A6FEBAA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168D69-1CCF-4EEF-9C66-2D3C74A8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214414-BEBF-4994-A8AA-1555D1CBE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41DB-977E-41B6-B55D-B8132A9E5DEF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B999-9FC8-4CEA-8A87-20EFF6C98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C28590-4473-4775-A524-805F63FF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EFA5B1-A2C3-404F-B308-A1F902AB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2D4B43-E70C-41AF-9C22-65ADBF1F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469BE4-285F-4A11-941C-594044E1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588AC1-1FE6-4F09-8D66-016586842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800A4E-6831-417F-B0D2-96B665D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DC9280-123E-4139-AEE8-DDF80038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B28E0-08A3-4EBB-B60E-0F2991B3A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D40965-A161-42E0-9231-7CA34844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23454E-F945-4BCB-952D-49C02853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BD32-F715-406B-A779-FB32F214468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0295-8351-42E7-A708-8A93716F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06AE54-B0F6-4909-A485-1DFB9C63A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AF785D-F70F-4FEA-B066-8422A9DA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348A30-1D95-4F53-9EA0-7AA97A0A2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46FA1D-1DD6-402A-B0C2-1337E90D3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635297-8FDE-43C0-9DFA-923DA7F2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4C56C1-D210-4C2E-BEB9-0D8F18C33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4BB65-B93F-44C0-8233-A4E18E17B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993A14-E543-4F05-8894-F8B1F31F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F661D8-ECEB-4AE2-B104-838096DB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08DEA1-4B0E-45B0-B331-4FE801AFB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94A5-1AA1-42BC-B1EA-CEC898DF63D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B749-B025-42DA-8D1B-395501D15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3DEDFE-640B-406A-933F-F7E2999CB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107ACF-F875-4248-91DD-B0DD835DF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E025-1ADA-4C3C-8B2A-E4E5624A78C7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1106D-27A2-4EAE-8A54-528C01F2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E8F3-A86C-4E19-A4B5-1500B59665E8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7ECB-C876-4348-AD54-8D93BBB5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485C-F136-4E12-93BF-95C6067D72C4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277F-F0EB-43EF-A940-32144D11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AB6F-DD28-4BD6-8EB2-B483CC3926E2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ABDF-E9BD-4CDD-864D-9EA401F8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CC1A-593F-45DB-8874-38F75BB780E6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7785-D44A-492A-AE8F-61DFC89C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CB35C-4D1B-4385-A8E5-5AD968FDB846}" type="datetimeFigureOut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099D0-989E-40BC-87CC-736F62F2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fld id="{4600676A-0427-4016-BAA2-0EFE75188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cs typeface="Osaka"/>
              </a:defRPr>
            </a:lvl1pPr>
          </a:lstStyle>
          <a:p>
            <a:fld id="{4F0830B0-1E84-4D21-B199-98DDAEB9A1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teachingchannel.org/videos/student-annotated-reading-strateg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inocularFr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512763"/>
            <a:ext cx="91678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813" y="3432175"/>
            <a:ext cx="4722813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Text to Deepen Understanding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408613" y="3260725"/>
            <a:ext cx="26558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Doug Fisher </a:t>
            </a:r>
          </a:p>
          <a:p>
            <a:pPr algn="ctr"/>
            <a:r>
              <a:rPr lang="en-US" sz="4000">
                <a:latin typeface="Calibri" pitchFamily="34" charset="0"/>
              </a:rPr>
              <a:t>and </a:t>
            </a:r>
          </a:p>
          <a:p>
            <a:pPr algn="ctr"/>
            <a:r>
              <a:rPr lang="en-US" sz="4000">
                <a:latin typeface="Calibri" pitchFamily="34" charset="0"/>
              </a:rPr>
              <a:t>Nancy Frey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Wings in wat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5"/>
            <a:ext cx="9144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635000" y="5938838"/>
            <a:ext cx="7815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Harvey, S., &amp;  Goudvis, A. (2007)</a:t>
            </a:r>
            <a:r>
              <a:rPr lang="en-US" i="1">
                <a:latin typeface="Calibri" pitchFamily="34" charset="0"/>
              </a:rPr>
              <a:t>. Strategies That Work: Teaching Comprehension for Understanding and Engagement</a:t>
            </a:r>
            <a:r>
              <a:rPr lang="en-US">
                <a:latin typeface="Calibri" pitchFamily="34" charset="0"/>
              </a:rPr>
              <a:t>. Portland, ME: Stenhouse.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2825" y="4541838"/>
            <a:ext cx="1844675" cy="1385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Modeled Annotation in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martboard_l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642938" y="2979738"/>
            <a:ext cx="3511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Even young students can annotate.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Annotations in Grades 3-5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744538" y="1031875"/>
            <a:ext cx="70881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4000" i="1" u="sng">
                <a:solidFill>
                  <a:schemeClr val="tx2"/>
                </a:solidFill>
              </a:rPr>
              <a:t>Underline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/>
              <a:t>the major points.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i="1">
                <a:solidFill>
                  <a:schemeClr val="tx2"/>
                </a:solidFill>
              </a:rPr>
              <a:t>Circle</a:t>
            </a:r>
            <a:r>
              <a:rPr lang="en-US" sz="4000" i="1"/>
              <a:t> keywords or phrases </a:t>
            </a:r>
            <a:r>
              <a:rPr lang="en-US" sz="4000"/>
              <a:t>that are confusing or unknown to you.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4000" i="1"/>
              <a:t>Use a question mark (</a:t>
            </a:r>
            <a:r>
              <a:rPr lang="en-US" sz="4000" i="1">
                <a:solidFill>
                  <a:schemeClr val="tx2"/>
                </a:solidFill>
              </a:rPr>
              <a:t>?</a:t>
            </a:r>
            <a:r>
              <a:rPr lang="en-US" sz="4000" i="1"/>
              <a:t>) </a:t>
            </a:r>
            <a:r>
              <a:rPr lang="en-US" sz="4000"/>
              <a:t>for questions that you have during the reading. Be sure to write your question. </a:t>
            </a:r>
          </a:p>
        </p:txBody>
      </p:sp>
      <p:sp>
        <p:nvSpPr>
          <p:cNvPr id="4" name="Oval 3"/>
          <p:cNvSpPr/>
          <p:nvPr/>
        </p:nvSpPr>
        <p:spPr>
          <a:xfrm>
            <a:off x="982663" y="1738313"/>
            <a:ext cx="1693862" cy="635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annotation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975" y="1316038"/>
            <a:ext cx="3084513" cy="1754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Using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Questioning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in Fifth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annotation 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-30163"/>
            <a:ext cx="3265488" cy="206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Same text, different student, different strategy: Inferring.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6-8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2988" y="1582738"/>
            <a:ext cx="6710362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Use an exclamation mark (!)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Draw an arrow (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↵) when you make a connection to something inside the text, or to an idea or experience outside the text. Briefly note your connections.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Annotated-text-1-21d4bek-985x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825" y="0"/>
            <a:ext cx="659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4025" y="1390650"/>
            <a:ext cx="2389188" cy="2308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Modeled annotation in Seventh Grade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Calibri" pitchFamily="34" charset="0"/>
              </a:rPr>
              <a:t>Annotation in Grades 9-12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725" y="1611313"/>
            <a:ext cx="7519988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Underline</a:t>
            </a:r>
            <a:r>
              <a:rPr lang="en-US" sz="2200" dirty="0">
                <a:latin typeface="Arial"/>
                <a:cs typeface="Arial"/>
              </a:rPr>
              <a:t> the major points.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Circle keywords or phrases </a:t>
            </a:r>
            <a:r>
              <a:rPr lang="en-US" sz="2200" dirty="0">
                <a:latin typeface="Arial"/>
                <a:cs typeface="Arial"/>
              </a:rPr>
              <a:t>that are confusing or unknown to you.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 question mark (?) </a:t>
            </a:r>
            <a:r>
              <a:rPr lang="en-US" sz="2200" dirty="0">
                <a:latin typeface="Arial"/>
                <a:cs typeface="Arial"/>
              </a:rPr>
              <a:t>for questions that you have during the reading. Be sure to write your question.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Use an exclamation mark (!) </a:t>
            </a:r>
            <a:r>
              <a:rPr lang="en-US" sz="2200" dirty="0">
                <a:latin typeface="Arial"/>
                <a:cs typeface="Arial"/>
              </a:rPr>
              <a:t>for things that surprise you, and briefly note what it was that caught your attention.</a:t>
            </a:r>
            <a:r>
              <a:rPr lang="en-US" sz="2200" i="1" dirty="0">
                <a:latin typeface="Arial"/>
                <a:cs typeface="Arial"/>
              </a:rPr>
              <a:t> </a:t>
            </a:r>
            <a:endParaRPr lang="en-US" sz="2200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i="1" dirty="0">
                <a:latin typeface="Arial"/>
                <a:cs typeface="Arial"/>
              </a:rPr>
              <a:t>Draw an arrow (</a:t>
            </a:r>
            <a:r>
              <a:rPr lang="en-US" sz="2200" b="1" dirty="0">
                <a:latin typeface="Arial"/>
                <a:cs typeface="Arial"/>
              </a:rPr>
              <a:t>↵) </a:t>
            </a:r>
            <a:r>
              <a:rPr lang="en-US" sz="2200" dirty="0">
                <a:latin typeface="Arial"/>
                <a:cs typeface="Arial"/>
              </a:rPr>
              <a:t>when you make a connection to something inside the text, or to an idea or experience outside the text. Briefly note your connections.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Mark EX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when the author provides an example.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Numerate arguments, important ideas, or key details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write words or phrases that restate them. </a:t>
            </a:r>
            <a:r>
              <a:rPr lang="en-US" sz="22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road not taken anno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48538" y="1517650"/>
            <a:ext cx="1617662" cy="1816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Modeling in 9</a:t>
            </a:r>
            <a:r>
              <a:rPr lang="en-US" sz="2800" baseline="30000" dirty="0">
                <a:latin typeface="+mn-lt"/>
                <a:cs typeface="+mn-cs"/>
              </a:rPr>
              <a:t>th</a:t>
            </a:r>
            <a:r>
              <a:rPr lang="en-US" sz="2800" dirty="0">
                <a:latin typeface="+mn-lt"/>
                <a:cs typeface="+mn-cs"/>
              </a:rPr>
              <a:t> Grade English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diggingannotated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0"/>
            <a:ext cx="537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77825" y="952500"/>
            <a:ext cx="31146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Student annotation in 11</a:t>
            </a:r>
            <a:r>
              <a:rPr lang="en-US" sz="4800" baseline="30000">
                <a:latin typeface="Calibri" pitchFamily="34" charset="0"/>
              </a:rPr>
              <a:t>th</a:t>
            </a:r>
            <a:r>
              <a:rPr lang="en-US" sz="4800">
                <a:latin typeface="Calibri" pitchFamily="34" charset="0"/>
              </a:rPr>
              <a:t> grade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3"/>
          <p:cNvSpPr txBox="1">
            <a:spLocks noChangeArrowheads="1"/>
          </p:cNvSpPr>
          <p:nvPr/>
        </p:nvSpPr>
        <p:spPr bwMode="auto">
          <a:xfrm>
            <a:off x="1103313" y="627063"/>
            <a:ext cx="62341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alibri" pitchFamily="34" charset="0"/>
              </a:rPr>
              <a:t>Annotation</a:t>
            </a:r>
            <a:r>
              <a:rPr lang="en-US" sz="4000">
                <a:latin typeface="Calibri" pitchFamily="34" charset="0"/>
              </a:rPr>
              <a:t> is a </a:t>
            </a:r>
            <a:r>
              <a:rPr lang="en-US" sz="5400">
                <a:latin typeface="Calibri" pitchFamily="34" charset="0"/>
              </a:rPr>
              <a:t>note</a:t>
            </a:r>
            <a:r>
              <a:rPr lang="en-US" sz="4000">
                <a:latin typeface="Calibri" pitchFamily="34" charset="0"/>
              </a:rPr>
              <a:t> of any form made while </a:t>
            </a:r>
            <a:r>
              <a:rPr lang="en-US" sz="5400">
                <a:latin typeface="Calibri" pitchFamily="34" charset="0"/>
              </a:rPr>
              <a:t>reading</a:t>
            </a:r>
            <a:r>
              <a:rPr lang="en-US" sz="4000">
                <a:latin typeface="Calibri" pitchFamily="34" charset="0"/>
              </a:rPr>
              <a:t> text. </a:t>
            </a:r>
          </a:p>
        </p:txBody>
      </p:sp>
      <p:pic>
        <p:nvPicPr>
          <p:cNvPr id="48130" name="Picture 4" descr="pencil-ti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173038" y="5816600"/>
            <a:ext cx="8685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“Reading with a pencil.”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writing red pe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62113"/>
            <a:ext cx="56388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41306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6000">
                <a:solidFill>
                  <a:srgbClr val="000000"/>
                </a:solidFill>
                <a:ea typeface="MS PGothic" pitchFamily="34" charset="-128"/>
              </a:rPr>
              <a:t>If you want to teach effective annotation, begin with the purpose.</a:t>
            </a:r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4899025" y="454025"/>
            <a:ext cx="32686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Osaka"/>
                <a:hlinkClick r:id="rId4"/>
              </a:rPr>
              <a:t>https://www.teachingchannel.org/videos/student-annotated-reading-strategy</a:t>
            </a:r>
            <a:endParaRPr lang="en-US">
              <a:cs typeface="Osaka"/>
            </a:endParaRPr>
          </a:p>
          <a:p>
            <a:endParaRPr lang="en-US">
              <a:cs typeface="Osaka"/>
            </a:endParaRPr>
          </a:p>
          <a:p>
            <a:endParaRPr lang="en-US"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56292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5546725" y="1571625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5029200" y="962025"/>
            <a:ext cx="396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2800" b="1" i="1">
                <a:solidFill>
                  <a:srgbClr val="000000"/>
                </a:solidFill>
                <a:ea typeface="MS PGothic" pitchFamily="34" charset="-128"/>
              </a:rPr>
              <a:t>Teach them a notation</a:t>
            </a:r>
          </a:p>
          <a:p>
            <a:pPr defTabSz="914400" eaLnBrk="0" hangingPunct="0"/>
            <a:r>
              <a:rPr lang="en-US" sz="2800" b="1" i="1">
                <a:solidFill>
                  <a:srgbClr val="000000"/>
                </a:solidFill>
                <a:ea typeface="MS PGothic" pitchFamily="34" charset="-128"/>
              </a:rPr>
              <a:t>system appropriate for your content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ginali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86" y="1805824"/>
            <a:ext cx="4445000" cy="3136900"/>
          </a:xfrm>
          <a:prstGeom prst="rect">
            <a:avLst/>
          </a:prstGeom>
          <a:ln w="76200" cmpd="sng">
            <a:solidFill>
              <a:schemeClr val="accent2">
                <a:lumMod val="75000"/>
              </a:schemeClr>
            </a:solidFill>
          </a:ln>
          <a:effectLst>
            <a:glow rad="241300">
              <a:schemeClr val="accent2">
                <a:lumMod val="75000"/>
                <a:alpha val="75000"/>
              </a:schemeClr>
            </a:glow>
          </a:effectLst>
        </p:spPr>
      </p:pic>
      <p:pic>
        <p:nvPicPr>
          <p:cNvPr id="5" name="Picture 4" descr="marginal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0216" y="2919904"/>
            <a:ext cx="4495640" cy="3569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  <a:effectLst>
            <a:glow rad="203200">
              <a:schemeClr val="accent6">
                <a:lumMod val="75000"/>
                <a:alpha val="75000"/>
              </a:schemeClr>
            </a:glow>
          </a:effectLst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2224088" y="188913"/>
            <a:ext cx="6681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People have been annotating texts since there have been texts to annotate.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highlight-in-boo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013"/>
            <a:ext cx="914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300163" y="280988"/>
            <a:ext cx="648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Annotation is </a:t>
            </a:r>
            <a:r>
              <a:rPr lang="en-US" sz="4000" u="sng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 highlighting.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166688" y="803275"/>
            <a:ext cx="45354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alibri" pitchFamily="34" charset="0"/>
              </a:rPr>
              <a:t>Annotation </a:t>
            </a:r>
            <a:r>
              <a:rPr lang="en-US" sz="5400">
                <a:latin typeface="Calibri" pitchFamily="34" charset="0"/>
              </a:rPr>
              <a:t>slows down the reader </a:t>
            </a:r>
            <a:r>
              <a:rPr lang="en-US" sz="4000">
                <a:latin typeface="Calibri" pitchFamily="34" charset="0"/>
              </a:rPr>
              <a:t>in order to </a:t>
            </a:r>
            <a:r>
              <a:rPr lang="en-US" sz="5400">
                <a:latin typeface="Calibri" pitchFamily="34" charset="0"/>
              </a:rPr>
              <a:t>deepen understanding</a:t>
            </a:r>
            <a:r>
              <a:rPr lang="en-US" sz="4000">
                <a:latin typeface="Calibri" pitchFamily="34" charset="0"/>
              </a:rPr>
              <a:t>. </a:t>
            </a:r>
          </a:p>
        </p:txBody>
      </p:sp>
      <p:pic>
        <p:nvPicPr>
          <p:cNvPr id="51203" name="Picture 4" descr="the-next-step_image-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0"/>
            <a:ext cx="4678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annotations 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73475"/>
            <a:ext cx="3024188" cy="30464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Middle school student’s annotation of connotative meanings in </a:t>
            </a:r>
            <a:r>
              <a:rPr lang="en-US" sz="3200" i="1" dirty="0">
                <a:latin typeface="+mn-lt"/>
                <a:cs typeface="+mn-cs"/>
              </a:rPr>
              <a:t>Charlotte’s Web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photo-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150" y="439738"/>
            <a:ext cx="550545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Annotation occurs with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digital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and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print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texts.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G_71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2313"/>
            <a:ext cx="91440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746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Annotation in PreK-2</a:t>
            </a:r>
            <a:endParaRPr lang="en-US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80088"/>
            <a:ext cx="9144000" cy="10779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/>
              </a:rPr>
              <a:t>Language experience approach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/>
              </a:rPr>
              <a:t>Interactive writing and shared pen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Five fat frogs annotated 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292100"/>
            <a:ext cx="661035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 rot="-243105">
            <a:off x="1624013" y="787400"/>
            <a:ext cx="46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halkduster"/>
                <a:ea typeface="Chalkduster"/>
                <a:cs typeface="Chalkduster"/>
              </a:rPr>
              <a:t>1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 rot="911573">
            <a:off x="2862263" y="947738"/>
            <a:ext cx="53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Chalkduster"/>
                <a:ea typeface="Chalkduster"/>
                <a:cs typeface="Chalkduster"/>
              </a:rPr>
              <a:t>2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-302755">
            <a:off x="3770313" y="1741488"/>
            <a:ext cx="5730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halkduster"/>
                <a:ea typeface="Chalkduster"/>
                <a:cs typeface="Chalkduster"/>
              </a:rPr>
              <a:t>3</a:t>
            </a:r>
          </a:p>
        </p:txBody>
      </p:sp>
      <p:sp>
        <p:nvSpPr>
          <p:cNvPr id="56326" name="TextBox 5"/>
          <p:cNvSpPr txBox="1">
            <a:spLocks noChangeArrowheads="1"/>
          </p:cNvSpPr>
          <p:nvPr/>
        </p:nvSpPr>
        <p:spPr bwMode="auto">
          <a:xfrm rot="599789">
            <a:off x="4911725" y="2063750"/>
            <a:ext cx="749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4</a:t>
            </a:r>
          </a:p>
        </p:txBody>
      </p:sp>
      <p:sp>
        <p:nvSpPr>
          <p:cNvPr id="56327" name="TextBox 6"/>
          <p:cNvSpPr txBox="1">
            <a:spLocks noChangeArrowheads="1"/>
          </p:cNvSpPr>
          <p:nvPr/>
        </p:nvSpPr>
        <p:spPr bwMode="auto">
          <a:xfrm>
            <a:off x="5942013" y="3182938"/>
            <a:ext cx="57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halkduster"/>
                <a:ea typeface="Chalkduster"/>
                <a:cs typeface="Chalkduster"/>
              </a:rPr>
              <a:t>5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65163" y="6381750"/>
            <a:ext cx="826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Kemp, L. M. (1996). One peaceful pond: A counting book. New York: Houghton Mifflin.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363" y="4157663"/>
            <a:ext cx="2736850" cy="1754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Modeled Annotation in Kindergarten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496</Words>
  <Application>Microsoft Office PowerPoint</Application>
  <PresentationFormat>On-screen Show (4:3)</PresentationFormat>
  <Paragraphs>57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Blank Presentation</vt:lpstr>
      <vt:lpstr>1_Blank Presentation</vt:lpstr>
      <vt:lpstr>Annotating  Text to Deepen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Fisher</dc:creator>
  <cp:lastModifiedBy>Trull, Heather</cp:lastModifiedBy>
  <cp:revision>18</cp:revision>
  <dcterms:created xsi:type="dcterms:W3CDTF">2012-09-27T15:35:40Z</dcterms:created>
  <dcterms:modified xsi:type="dcterms:W3CDTF">2015-09-23T17:21:12Z</dcterms:modified>
</cp:coreProperties>
</file>